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6d3ee000e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6d3ee000e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6d3ee000ed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6d3ee000e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6d3ee000ed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6d3ee000ed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6d484fe3d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6d484fe3d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6d484fe3df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6d484fe3df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6d484fe3df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6d484fe3df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c95a7d6e8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c95a7d6e8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cc2e05f32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cc2e05f32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6d484fe3df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6d484fe3df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6d484fe3df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6d484fe3df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6d484fe3df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6d484fe3df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6d484fe3df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6d484fe3df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cc2e05f32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cc2e05f32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c95a7d6e8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c95a7d6e8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www.youtube.com/watch?v=2IbPn5j2YKk" TargetMode="Externa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744575"/>
            <a:ext cx="8520600" cy="159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Use A Guitar Amp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2450" y="2496200"/>
            <a:ext cx="2553800" cy="2246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lt1"/>
                </a:highlight>
              </a:rPr>
              <a:t>What Does An Amplifier Do?</a:t>
            </a:r>
            <a:endParaRPr>
              <a:highlight>
                <a:schemeClr val="lt1"/>
              </a:highlight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0" l="0" r="0" t="37934"/>
          <a:stretch/>
        </p:blipFill>
        <p:spPr>
          <a:xfrm>
            <a:off x="865475" y="3047450"/>
            <a:ext cx="7244300" cy="144195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/>
          <p:nvPr/>
        </p:nvSpPr>
        <p:spPr>
          <a:xfrm>
            <a:off x="1828500" y="1783900"/>
            <a:ext cx="1709700" cy="1025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Preamp: </a:t>
            </a:r>
            <a:r>
              <a:rPr b="1" lang="en"/>
              <a:t>Boosts signal for tone processing</a:t>
            </a:r>
            <a:endParaRPr b="1"/>
          </a:p>
        </p:txBody>
      </p:sp>
      <p:cxnSp>
        <p:nvCxnSpPr>
          <p:cNvPr id="63" name="Google Shape;63;p14"/>
          <p:cNvCxnSpPr>
            <a:stCxn id="62" idx="2"/>
          </p:cNvCxnSpPr>
          <p:nvPr/>
        </p:nvCxnSpPr>
        <p:spPr>
          <a:xfrm>
            <a:off x="2683350" y="2809600"/>
            <a:ext cx="185700" cy="3567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4" name="Google Shape;64;p14"/>
          <p:cNvSpPr/>
          <p:nvPr/>
        </p:nvSpPr>
        <p:spPr>
          <a:xfrm>
            <a:off x="4916125" y="1442925"/>
            <a:ext cx="1382700" cy="1180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Power amp: </a:t>
            </a:r>
            <a:r>
              <a:rPr b="1" lang="en"/>
              <a:t>Boosts signal for speaker output </a:t>
            </a:r>
            <a:endParaRPr b="1"/>
          </a:p>
        </p:txBody>
      </p:sp>
      <p:cxnSp>
        <p:nvCxnSpPr>
          <p:cNvPr id="65" name="Google Shape;65;p14"/>
          <p:cNvCxnSpPr>
            <a:stCxn id="64" idx="2"/>
          </p:cNvCxnSpPr>
          <p:nvPr/>
        </p:nvCxnSpPr>
        <p:spPr>
          <a:xfrm>
            <a:off x="5607475" y="2623425"/>
            <a:ext cx="46200" cy="4185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Tube vs Solid State</a:t>
            </a: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32225"/>
            <a:ext cx="1554025" cy="155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 rotWithShape="1">
          <a:blip r:embed="rId4">
            <a:alphaModFix/>
          </a:blip>
          <a:srcRect b="0" l="980" r="49514" t="0"/>
          <a:stretch/>
        </p:blipFill>
        <p:spPr>
          <a:xfrm>
            <a:off x="1865725" y="1499438"/>
            <a:ext cx="3429025" cy="102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113" y="3003500"/>
            <a:ext cx="865175" cy="175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 rotWithShape="1">
          <a:blip r:embed="rId6">
            <a:alphaModFix/>
          </a:blip>
          <a:srcRect b="0" l="0" r="40905" t="0"/>
          <a:stretch/>
        </p:blipFill>
        <p:spPr>
          <a:xfrm>
            <a:off x="1865725" y="3580775"/>
            <a:ext cx="3846325" cy="88975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/>
          <p:nvPr/>
        </p:nvSpPr>
        <p:spPr>
          <a:xfrm>
            <a:off x="5712038" y="1030825"/>
            <a:ext cx="3044700" cy="1756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00FF"/>
                </a:solidFill>
              </a:rPr>
              <a:t>Tube amps</a:t>
            </a:r>
            <a:r>
              <a:rPr lang="en" sz="1800">
                <a:solidFill>
                  <a:srgbClr val="0000FF"/>
                </a:solidFill>
              </a:rPr>
              <a:t> </a:t>
            </a:r>
            <a:r>
              <a:rPr lang="en" sz="1800">
                <a:solidFill>
                  <a:srgbClr val="FF0000"/>
                </a:solidFill>
              </a:rPr>
              <a:t>create a </a:t>
            </a:r>
            <a:r>
              <a:rPr b="1" lang="en" sz="1800">
                <a:solidFill>
                  <a:srgbClr val="0000FF"/>
                </a:solidFill>
              </a:rPr>
              <a:t>softer clipping</a:t>
            </a:r>
            <a:r>
              <a:rPr lang="en" sz="1800">
                <a:solidFill>
                  <a:srgbClr val="FF0000"/>
                </a:solidFill>
              </a:rPr>
              <a:t> effect known as “overdrive” and are more responsive to  playing dynamics.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5845600" y="3580775"/>
            <a:ext cx="3195300" cy="1177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800">
                <a:solidFill>
                  <a:srgbClr val="0000FF"/>
                </a:solidFill>
              </a:rPr>
              <a:t>Solid-state amps</a:t>
            </a:r>
            <a:r>
              <a:rPr lang="en" sz="1800">
                <a:solidFill>
                  <a:srgbClr val="FF0000"/>
                </a:solidFill>
              </a:rPr>
              <a:t> create a </a:t>
            </a:r>
            <a:r>
              <a:rPr b="1" lang="en" sz="1800">
                <a:solidFill>
                  <a:srgbClr val="0000FF"/>
                </a:solidFill>
              </a:rPr>
              <a:t>hard clipping</a:t>
            </a:r>
            <a:r>
              <a:rPr lang="en" sz="1800">
                <a:solidFill>
                  <a:srgbClr val="FF0000"/>
                </a:solidFill>
              </a:rPr>
              <a:t> effect known as “distortion”.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Clean vs. Lead Channel Controls</a:t>
            </a:r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 rotWithShape="1">
          <a:blip r:embed="rId3">
            <a:alphaModFix/>
          </a:blip>
          <a:srcRect b="21741" l="14536" r="2254" t="23957"/>
          <a:stretch/>
        </p:blipFill>
        <p:spPr>
          <a:xfrm>
            <a:off x="2410575" y="2674450"/>
            <a:ext cx="4316626" cy="21128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/>
          <p:nvPr/>
        </p:nvSpPr>
        <p:spPr>
          <a:xfrm>
            <a:off x="508000" y="2788975"/>
            <a:ext cx="1401600" cy="1288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0000"/>
                </a:solidFill>
              </a:rPr>
              <a:t>“</a:t>
            </a:r>
            <a:r>
              <a:rPr b="1" lang="en" sz="1600">
                <a:solidFill>
                  <a:srgbClr val="0000FF"/>
                </a:solidFill>
              </a:rPr>
              <a:t>Normal</a:t>
            </a:r>
            <a:r>
              <a:rPr lang="en" sz="1600">
                <a:solidFill>
                  <a:srgbClr val="FF0000"/>
                </a:solidFill>
              </a:rPr>
              <a:t>”: Sets the </a:t>
            </a:r>
            <a:r>
              <a:rPr b="1" lang="en" sz="1600">
                <a:solidFill>
                  <a:srgbClr val="0000FF"/>
                </a:solidFill>
              </a:rPr>
              <a:t>volume</a:t>
            </a:r>
            <a:r>
              <a:rPr lang="en" sz="1600">
                <a:solidFill>
                  <a:srgbClr val="FF0000"/>
                </a:solidFill>
              </a:rPr>
              <a:t> on the </a:t>
            </a:r>
            <a:r>
              <a:rPr b="1" lang="en" sz="1600">
                <a:solidFill>
                  <a:srgbClr val="0000FF"/>
                </a:solidFill>
              </a:rPr>
              <a:t>clean</a:t>
            </a:r>
            <a:r>
              <a:rPr lang="en" sz="1600">
                <a:solidFill>
                  <a:srgbClr val="FF0000"/>
                </a:solidFill>
              </a:rPr>
              <a:t> channel</a:t>
            </a:r>
            <a:endParaRPr sz="1600">
              <a:solidFill>
                <a:srgbClr val="FF0000"/>
              </a:solidFill>
            </a:endParaRPr>
          </a:p>
        </p:txBody>
      </p:sp>
      <p:cxnSp>
        <p:nvCxnSpPr>
          <p:cNvPr id="84" name="Google Shape;84;p16"/>
          <p:cNvCxnSpPr>
            <a:stCxn id="83" idx="3"/>
          </p:cNvCxnSpPr>
          <p:nvPr/>
        </p:nvCxnSpPr>
        <p:spPr>
          <a:xfrm>
            <a:off x="1909600" y="3433075"/>
            <a:ext cx="529200" cy="69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5" name="Google Shape;85;p16"/>
          <p:cNvSpPr/>
          <p:nvPr/>
        </p:nvSpPr>
        <p:spPr>
          <a:xfrm>
            <a:off x="1737775" y="1206500"/>
            <a:ext cx="1475400" cy="1173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0000"/>
                </a:solidFill>
              </a:rPr>
              <a:t>“</a:t>
            </a:r>
            <a:r>
              <a:rPr b="1" lang="en" sz="1600">
                <a:solidFill>
                  <a:srgbClr val="0000FF"/>
                </a:solidFill>
              </a:rPr>
              <a:t>Channel</a:t>
            </a:r>
            <a:r>
              <a:rPr lang="en" sz="1600">
                <a:solidFill>
                  <a:srgbClr val="FF0000"/>
                </a:solidFill>
              </a:rPr>
              <a:t>” button: Switches to </a:t>
            </a:r>
            <a:r>
              <a:rPr b="1" lang="en" sz="1600">
                <a:solidFill>
                  <a:srgbClr val="0000FF"/>
                </a:solidFill>
              </a:rPr>
              <a:t>lead</a:t>
            </a:r>
            <a:r>
              <a:rPr lang="en" sz="1600">
                <a:solidFill>
                  <a:srgbClr val="FF0000"/>
                </a:solidFill>
              </a:rPr>
              <a:t> channel</a:t>
            </a:r>
            <a:endParaRPr sz="1600">
              <a:solidFill>
                <a:srgbClr val="FF0000"/>
              </a:solidFill>
            </a:endParaRPr>
          </a:p>
        </p:txBody>
      </p:sp>
      <p:cxnSp>
        <p:nvCxnSpPr>
          <p:cNvPr id="86" name="Google Shape;86;p16"/>
          <p:cNvCxnSpPr/>
          <p:nvPr/>
        </p:nvCxnSpPr>
        <p:spPr>
          <a:xfrm>
            <a:off x="3083300" y="2382550"/>
            <a:ext cx="504600" cy="5187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7" name="Google Shape;87;p16"/>
          <p:cNvSpPr/>
          <p:nvPr/>
        </p:nvSpPr>
        <p:spPr>
          <a:xfrm>
            <a:off x="3880300" y="1178500"/>
            <a:ext cx="1326600" cy="1288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0000"/>
                </a:solidFill>
              </a:rPr>
              <a:t>“</a:t>
            </a:r>
            <a:r>
              <a:rPr b="1" lang="en" sz="1600">
                <a:solidFill>
                  <a:srgbClr val="0000FF"/>
                </a:solidFill>
              </a:rPr>
              <a:t>Pre</a:t>
            </a:r>
            <a:r>
              <a:rPr lang="en" sz="1600">
                <a:solidFill>
                  <a:srgbClr val="FF0000"/>
                </a:solidFill>
              </a:rPr>
              <a:t>”: Sets </a:t>
            </a:r>
            <a:r>
              <a:rPr b="1" lang="en" sz="1600">
                <a:solidFill>
                  <a:srgbClr val="0000FF"/>
                </a:solidFill>
              </a:rPr>
              <a:t>overdrive</a:t>
            </a:r>
            <a:r>
              <a:rPr lang="en" sz="1600">
                <a:solidFill>
                  <a:srgbClr val="FF0000"/>
                </a:solidFill>
              </a:rPr>
              <a:t> on the </a:t>
            </a:r>
            <a:r>
              <a:rPr b="1" lang="en" sz="1600">
                <a:solidFill>
                  <a:srgbClr val="0000FF"/>
                </a:solidFill>
              </a:rPr>
              <a:t>lead</a:t>
            </a:r>
            <a:r>
              <a:rPr lang="en" sz="1600">
                <a:solidFill>
                  <a:srgbClr val="FF0000"/>
                </a:solidFill>
              </a:rPr>
              <a:t> channel.</a:t>
            </a:r>
            <a:endParaRPr sz="1600">
              <a:solidFill>
                <a:srgbClr val="FF0000"/>
              </a:solidFill>
            </a:endParaRPr>
          </a:p>
        </p:txBody>
      </p:sp>
      <p:cxnSp>
        <p:nvCxnSpPr>
          <p:cNvPr id="88" name="Google Shape;88;p16"/>
          <p:cNvCxnSpPr>
            <a:stCxn id="87" idx="2"/>
          </p:cNvCxnSpPr>
          <p:nvPr/>
        </p:nvCxnSpPr>
        <p:spPr>
          <a:xfrm flipH="1">
            <a:off x="4461400" y="2466700"/>
            <a:ext cx="82200" cy="6726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9" name="Google Shape;89;p16"/>
          <p:cNvSpPr/>
          <p:nvPr/>
        </p:nvSpPr>
        <p:spPr>
          <a:xfrm>
            <a:off x="7228275" y="2788975"/>
            <a:ext cx="1326600" cy="1427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0000"/>
                </a:solidFill>
              </a:rPr>
              <a:t>“</a:t>
            </a:r>
            <a:r>
              <a:rPr b="1" lang="en" sz="1600">
                <a:solidFill>
                  <a:srgbClr val="0000FF"/>
                </a:solidFill>
              </a:rPr>
              <a:t>Post</a:t>
            </a:r>
            <a:r>
              <a:rPr lang="en" sz="1600">
                <a:solidFill>
                  <a:srgbClr val="FF0000"/>
                </a:solidFill>
              </a:rPr>
              <a:t>”</a:t>
            </a:r>
            <a:r>
              <a:rPr lang="en" sz="1600">
                <a:solidFill>
                  <a:srgbClr val="FF0000"/>
                </a:solidFill>
              </a:rPr>
              <a:t>: Sets </a:t>
            </a:r>
            <a:r>
              <a:rPr b="1" lang="en" sz="1600">
                <a:solidFill>
                  <a:srgbClr val="0000FF"/>
                </a:solidFill>
              </a:rPr>
              <a:t>volume</a:t>
            </a:r>
            <a:r>
              <a:rPr lang="en" sz="1600">
                <a:solidFill>
                  <a:srgbClr val="FF0000"/>
                </a:solidFill>
              </a:rPr>
              <a:t> on the </a:t>
            </a:r>
            <a:r>
              <a:rPr b="1" lang="en" sz="1600">
                <a:solidFill>
                  <a:srgbClr val="0000FF"/>
                </a:solidFill>
              </a:rPr>
              <a:t>lead</a:t>
            </a:r>
            <a:r>
              <a:rPr lang="en" sz="1600">
                <a:solidFill>
                  <a:srgbClr val="FF0000"/>
                </a:solidFill>
              </a:rPr>
              <a:t> channel.</a:t>
            </a:r>
            <a:endParaRPr sz="1600">
              <a:solidFill>
                <a:srgbClr val="FF0000"/>
              </a:solidFill>
            </a:endParaRPr>
          </a:p>
        </p:txBody>
      </p:sp>
      <p:cxnSp>
        <p:nvCxnSpPr>
          <p:cNvPr id="90" name="Google Shape;90;p16"/>
          <p:cNvCxnSpPr>
            <a:stCxn id="89" idx="1"/>
          </p:cNvCxnSpPr>
          <p:nvPr/>
        </p:nvCxnSpPr>
        <p:spPr>
          <a:xfrm flipH="1">
            <a:off x="6657075" y="3502525"/>
            <a:ext cx="571200" cy="24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Reverb Control</a:t>
            </a:r>
            <a:endParaRPr/>
          </a:p>
        </p:txBody>
      </p:sp>
      <p:sp>
        <p:nvSpPr>
          <p:cNvPr id="96" name="Google Shape;96;p17"/>
          <p:cNvSpPr txBox="1"/>
          <p:nvPr>
            <p:ph idx="1" type="body"/>
          </p:nvPr>
        </p:nvSpPr>
        <p:spPr>
          <a:xfrm>
            <a:off x="311700" y="1152475"/>
            <a:ext cx="8520600" cy="106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Reverb produces an echoing effect that mimics the sound of sound waves reflecting off of surfaces.</a:t>
            </a:r>
            <a:endParaRPr/>
          </a:p>
        </p:txBody>
      </p:sp>
      <p:pic>
        <p:nvPicPr>
          <p:cNvPr id="97" name="Google Shape;97;p17"/>
          <p:cNvPicPr preferRelativeResize="0"/>
          <p:nvPr/>
        </p:nvPicPr>
        <p:blipFill rotWithShape="1">
          <a:blip r:embed="rId3">
            <a:alphaModFix/>
          </a:blip>
          <a:srcRect b="17981" l="16129" r="22471" t="25613"/>
          <a:stretch/>
        </p:blipFill>
        <p:spPr>
          <a:xfrm>
            <a:off x="3497911" y="2330075"/>
            <a:ext cx="2148175" cy="2631226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/>
          <p:nvPr/>
        </p:nvSpPr>
        <p:spPr>
          <a:xfrm>
            <a:off x="1321075" y="2450500"/>
            <a:ext cx="1467900" cy="1700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FF"/>
                </a:solidFill>
              </a:rPr>
              <a:t>Reverb</a:t>
            </a:r>
            <a:r>
              <a:rPr lang="en" sz="1800">
                <a:solidFill>
                  <a:srgbClr val="FF0000"/>
                </a:solidFill>
              </a:rPr>
              <a:t>: Sets </a:t>
            </a:r>
            <a:r>
              <a:rPr b="1" lang="en" sz="1800">
                <a:solidFill>
                  <a:srgbClr val="0000FF"/>
                </a:solidFill>
              </a:rPr>
              <a:t>echo</a:t>
            </a:r>
            <a:r>
              <a:rPr lang="en" sz="1800">
                <a:solidFill>
                  <a:srgbClr val="FF0000"/>
                </a:solidFill>
              </a:rPr>
              <a:t> effect the amp simulates.</a:t>
            </a:r>
            <a:endParaRPr sz="1800">
              <a:solidFill>
                <a:srgbClr val="FF0000"/>
              </a:solidFill>
            </a:endParaRPr>
          </a:p>
        </p:txBody>
      </p:sp>
      <p:cxnSp>
        <p:nvCxnSpPr>
          <p:cNvPr id="99" name="Google Shape;99;p17"/>
          <p:cNvCxnSpPr/>
          <p:nvPr/>
        </p:nvCxnSpPr>
        <p:spPr>
          <a:xfrm>
            <a:off x="2788975" y="3223450"/>
            <a:ext cx="1023300" cy="154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Frequency Spectrum</a:t>
            </a:r>
            <a:endParaRPr/>
          </a:p>
        </p:txBody>
      </p:sp>
      <p:sp>
        <p:nvSpPr>
          <p:cNvPr id="105" name="Google Shape;10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musical sound is a complex wave composed of many </a:t>
            </a:r>
            <a:r>
              <a:rPr lang="en"/>
              <a:t>individual sound waves resonating at many different frequencies across the audible spectrum.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The tone controls can be used to control the shape of the complex waveform.</a:t>
            </a:r>
            <a:endParaRPr/>
          </a:p>
        </p:txBody>
      </p:sp>
      <p:pic>
        <p:nvPicPr>
          <p:cNvPr id="106" name="Google Shape;10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7325" y="2876225"/>
            <a:ext cx="4030500" cy="177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8"/>
          <p:cNvSpPr/>
          <p:nvPr/>
        </p:nvSpPr>
        <p:spPr>
          <a:xfrm>
            <a:off x="1596750" y="3302000"/>
            <a:ext cx="901800" cy="330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0000"/>
                </a:solidFill>
              </a:rPr>
              <a:t>Bass</a:t>
            </a:r>
            <a:endParaRPr sz="1600">
              <a:solidFill>
                <a:srgbClr val="FF0000"/>
              </a:solidFill>
            </a:endParaRPr>
          </a:p>
        </p:txBody>
      </p:sp>
      <p:sp>
        <p:nvSpPr>
          <p:cNvPr id="108" name="Google Shape;108;p18"/>
          <p:cNvSpPr/>
          <p:nvPr/>
        </p:nvSpPr>
        <p:spPr>
          <a:xfrm>
            <a:off x="4241800" y="2425650"/>
            <a:ext cx="901800" cy="29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0000"/>
                </a:solidFill>
              </a:rPr>
              <a:t>Middle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09" name="Google Shape;109;p18"/>
          <p:cNvSpPr/>
          <p:nvPr/>
        </p:nvSpPr>
        <p:spPr>
          <a:xfrm>
            <a:off x="6997700" y="3384500"/>
            <a:ext cx="901800" cy="330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0000"/>
                </a:solidFill>
              </a:rPr>
              <a:t>Treble</a:t>
            </a:r>
            <a:endParaRPr sz="1600">
              <a:solidFill>
                <a:srgbClr val="FF0000"/>
              </a:solidFill>
            </a:endParaRPr>
          </a:p>
        </p:txBody>
      </p:sp>
      <p:cxnSp>
        <p:nvCxnSpPr>
          <p:cNvPr id="110" name="Google Shape;110;p18"/>
          <p:cNvCxnSpPr>
            <a:stCxn id="107" idx="3"/>
          </p:cNvCxnSpPr>
          <p:nvPr/>
        </p:nvCxnSpPr>
        <p:spPr>
          <a:xfrm>
            <a:off x="2498550" y="3467150"/>
            <a:ext cx="702000" cy="1650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1" name="Google Shape;111;p18"/>
          <p:cNvCxnSpPr>
            <a:stCxn id="108" idx="2"/>
          </p:cNvCxnSpPr>
          <p:nvPr/>
        </p:nvCxnSpPr>
        <p:spPr>
          <a:xfrm>
            <a:off x="4692700" y="2717850"/>
            <a:ext cx="6300" cy="4827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2" name="Google Shape;112;p18"/>
          <p:cNvCxnSpPr>
            <a:stCxn id="109" idx="1"/>
          </p:cNvCxnSpPr>
          <p:nvPr/>
        </p:nvCxnSpPr>
        <p:spPr>
          <a:xfrm flipH="1">
            <a:off x="6159500" y="3549650"/>
            <a:ext cx="838200" cy="57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Tone Controls</a:t>
            </a:r>
            <a:endParaRPr/>
          </a:p>
        </p:txBody>
      </p:sp>
      <p:pic>
        <p:nvPicPr>
          <p:cNvPr id="118" name="Google Shape;118;p19"/>
          <p:cNvPicPr preferRelativeResize="0"/>
          <p:nvPr/>
        </p:nvPicPr>
        <p:blipFill rotWithShape="1">
          <a:blip r:embed="rId3">
            <a:alphaModFix/>
          </a:blip>
          <a:srcRect b="24712" l="8804" r="1989" t="18955"/>
          <a:stretch/>
        </p:blipFill>
        <p:spPr>
          <a:xfrm>
            <a:off x="2336612" y="2675475"/>
            <a:ext cx="4470774" cy="211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9"/>
          <p:cNvSpPr/>
          <p:nvPr/>
        </p:nvSpPr>
        <p:spPr>
          <a:xfrm>
            <a:off x="388175" y="2816600"/>
            <a:ext cx="1440600" cy="1514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000FF"/>
                </a:solidFill>
              </a:rPr>
              <a:t>Bass</a:t>
            </a:r>
            <a:r>
              <a:rPr lang="en" sz="1500">
                <a:solidFill>
                  <a:srgbClr val="FF0000"/>
                </a:solidFill>
              </a:rPr>
              <a:t>: Controls the </a:t>
            </a:r>
            <a:r>
              <a:rPr b="1" lang="en" sz="1500">
                <a:solidFill>
                  <a:srgbClr val="0000FF"/>
                </a:solidFill>
              </a:rPr>
              <a:t>lower frequencies</a:t>
            </a:r>
            <a:r>
              <a:rPr lang="en" sz="1500">
                <a:solidFill>
                  <a:srgbClr val="FF0000"/>
                </a:solidFill>
              </a:rPr>
              <a:t> levels</a:t>
            </a:r>
            <a:endParaRPr sz="1500">
              <a:solidFill>
                <a:srgbClr val="FF0000"/>
              </a:solidFill>
            </a:endParaRPr>
          </a:p>
        </p:txBody>
      </p:sp>
      <p:sp>
        <p:nvSpPr>
          <p:cNvPr id="120" name="Google Shape;120;p19"/>
          <p:cNvSpPr/>
          <p:nvPr/>
        </p:nvSpPr>
        <p:spPr>
          <a:xfrm>
            <a:off x="2857300" y="939800"/>
            <a:ext cx="1440600" cy="1398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000FF"/>
                </a:solidFill>
              </a:rPr>
              <a:t>Mid</a:t>
            </a:r>
            <a:r>
              <a:rPr b="1" lang="en" sz="1500">
                <a:solidFill>
                  <a:srgbClr val="0000FF"/>
                </a:solidFill>
              </a:rPr>
              <a:t>dle</a:t>
            </a:r>
            <a:r>
              <a:rPr lang="en" sz="1500">
                <a:solidFill>
                  <a:srgbClr val="FF0000"/>
                </a:solidFill>
              </a:rPr>
              <a:t>: Controls the </a:t>
            </a:r>
            <a:r>
              <a:rPr b="1" lang="en" sz="1500">
                <a:solidFill>
                  <a:srgbClr val="0000FF"/>
                </a:solidFill>
              </a:rPr>
              <a:t>middle</a:t>
            </a:r>
            <a:r>
              <a:rPr b="1" lang="en" sz="1500">
                <a:solidFill>
                  <a:srgbClr val="0000FF"/>
                </a:solidFill>
              </a:rPr>
              <a:t> frequencies </a:t>
            </a:r>
            <a:r>
              <a:rPr lang="en" sz="1500">
                <a:solidFill>
                  <a:srgbClr val="FF0000"/>
                </a:solidFill>
              </a:rPr>
              <a:t>levels</a:t>
            </a:r>
            <a:endParaRPr sz="1500">
              <a:solidFill>
                <a:srgbClr val="FF0000"/>
              </a:solidFill>
            </a:endParaRPr>
          </a:p>
        </p:txBody>
      </p:sp>
      <p:sp>
        <p:nvSpPr>
          <p:cNvPr id="121" name="Google Shape;121;p19"/>
          <p:cNvSpPr/>
          <p:nvPr/>
        </p:nvSpPr>
        <p:spPr>
          <a:xfrm>
            <a:off x="7130100" y="2816600"/>
            <a:ext cx="1440600" cy="1582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000FF"/>
                </a:solidFill>
              </a:rPr>
              <a:t>Treble</a:t>
            </a:r>
            <a:r>
              <a:rPr lang="en" sz="1500">
                <a:solidFill>
                  <a:srgbClr val="FF0000"/>
                </a:solidFill>
              </a:rPr>
              <a:t>: Controls the </a:t>
            </a:r>
            <a:r>
              <a:rPr b="1" lang="en" sz="1500">
                <a:solidFill>
                  <a:srgbClr val="0000FF"/>
                </a:solidFill>
              </a:rPr>
              <a:t>high</a:t>
            </a:r>
            <a:r>
              <a:rPr b="1" lang="en" sz="1500">
                <a:solidFill>
                  <a:srgbClr val="0000FF"/>
                </a:solidFill>
              </a:rPr>
              <a:t>er frequencies</a:t>
            </a:r>
            <a:r>
              <a:rPr lang="en" sz="1500">
                <a:solidFill>
                  <a:srgbClr val="FF0000"/>
                </a:solidFill>
              </a:rPr>
              <a:t> levels</a:t>
            </a:r>
            <a:endParaRPr sz="1500">
              <a:solidFill>
                <a:srgbClr val="FF0000"/>
              </a:solidFill>
            </a:endParaRPr>
          </a:p>
        </p:txBody>
      </p:sp>
      <p:sp>
        <p:nvSpPr>
          <p:cNvPr id="122" name="Google Shape;122;p19"/>
          <p:cNvSpPr/>
          <p:nvPr/>
        </p:nvSpPr>
        <p:spPr>
          <a:xfrm>
            <a:off x="5366775" y="784350"/>
            <a:ext cx="1440600" cy="1514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000FF"/>
                </a:solidFill>
              </a:rPr>
              <a:t>“Boost”</a:t>
            </a:r>
            <a:r>
              <a:rPr lang="en" sz="1500">
                <a:solidFill>
                  <a:srgbClr val="FF0000"/>
                </a:solidFill>
              </a:rPr>
              <a:t>: Boosts the </a:t>
            </a:r>
            <a:r>
              <a:rPr b="1" lang="en" sz="1500">
                <a:solidFill>
                  <a:srgbClr val="0000FF"/>
                </a:solidFill>
              </a:rPr>
              <a:t>middle</a:t>
            </a:r>
            <a:r>
              <a:rPr b="1" lang="en" sz="1500">
                <a:solidFill>
                  <a:srgbClr val="0000FF"/>
                </a:solidFill>
              </a:rPr>
              <a:t> frequencies</a:t>
            </a:r>
            <a:r>
              <a:rPr lang="en" sz="1500">
                <a:solidFill>
                  <a:srgbClr val="FF0000"/>
                </a:solidFill>
              </a:rPr>
              <a:t> levels</a:t>
            </a:r>
            <a:endParaRPr sz="1500">
              <a:solidFill>
                <a:srgbClr val="FF0000"/>
              </a:solidFill>
            </a:endParaRPr>
          </a:p>
        </p:txBody>
      </p:sp>
      <p:cxnSp>
        <p:nvCxnSpPr>
          <p:cNvPr id="123" name="Google Shape;123;p19"/>
          <p:cNvCxnSpPr>
            <a:stCxn id="119" idx="3"/>
          </p:cNvCxnSpPr>
          <p:nvPr/>
        </p:nvCxnSpPr>
        <p:spPr>
          <a:xfrm>
            <a:off x="1828775" y="3573650"/>
            <a:ext cx="663000" cy="495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4" name="Google Shape;124;p19"/>
          <p:cNvCxnSpPr>
            <a:stCxn id="120" idx="2"/>
          </p:cNvCxnSpPr>
          <p:nvPr/>
        </p:nvCxnSpPr>
        <p:spPr>
          <a:xfrm>
            <a:off x="3577600" y="2338700"/>
            <a:ext cx="520200" cy="6606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" name="Google Shape;125;p19"/>
          <p:cNvCxnSpPr>
            <a:stCxn id="121" idx="1"/>
          </p:cNvCxnSpPr>
          <p:nvPr/>
        </p:nvCxnSpPr>
        <p:spPr>
          <a:xfrm flipH="1">
            <a:off x="6503100" y="3608000"/>
            <a:ext cx="627000" cy="786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6" name="Google Shape;126;p19"/>
          <p:cNvCxnSpPr/>
          <p:nvPr/>
        </p:nvCxnSpPr>
        <p:spPr>
          <a:xfrm flipH="1">
            <a:off x="5410150" y="2298450"/>
            <a:ext cx="336000" cy="571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Jam</a:t>
            </a:r>
            <a:endParaRPr/>
          </a:p>
        </p:txBody>
      </p:sp>
      <p:sp>
        <p:nvSpPr>
          <p:cNvPr id="132" name="Google Shape;132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Experiment with the amp’s controls while we jam! 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What sounds can you create?</a:t>
            </a:r>
            <a:endParaRPr sz="2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Quiz #1</a:t>
            </a:r>
            <a:endParaRPr/>
          </a:p>
        </p:txBody>
      </p:sp>
      <p:sp>
        <p:nvSpPr>
          <p:cNvPr id="138" name="Google Shape;13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What kind of clipping do tube and solid state transistors produce, respectively?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What do the pre and post knobs do?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Describe the effect the reverb knob creates?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The bass, mid, and treble knobs control what areas of the frequency spectrum, respectively?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Rock Settings</a:t>
            </a:r>
            <a:endParaRPr/>
          </a:p>
        </p:txBody>
      </p:sp>
      <p:sp>
        <p:nvSpPr>
          <p:cNvPr id="144" name="Google Shape;144;p22"/>
          <p:cNvSpPr txBox="1"/>
          <p:nvPr>
            <p:ph idx="1" type="body"/>
          </p:nvPr>
        </p:nvSpPr>
        <p:spPr>
          <a:xfrm>
            <a:off x="311700" y="1152475"/>
            <a:ext cx="8520600" cy="17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experimenting with different settings for different styles of music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Notice that each has a range you can choose from.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What do you stands out about these settings for “rock” guitar?</a:t>
            </a:r>
            <a:endParaRPr/>
          </a:p>
        </p:txBody>
      </p:sp>
      <p:pic>
        <p:nvPicPr>
          <p:cNvPr id="145" name="Google Shape;14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025375"/>
            <a:ext cx="8839201" cy="1897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Metal Settings</a:t>
            </a:r>
            <a:endParaRPr/>
          </a:p>
        </p:txBody>
      </p:sp>
      <p:sp>
        <p:nvSpPr>
          <p:cNvPr id="151" name="Google Shape;151;p23"/>
          <p:cNvSpPr txBox="1"/>
          <p:nvPr>
            <p:ph idx="1" type="body"/>
          </p:nvPr>
        </p:nvSpPr>
        <p:spPr>
          <a:xfrm>
            <a:off x="311700" y="1152475"/>
            <a:ext cx="8520600" cy="17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experiment with these settings ranges for “metal” guitar.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How do they compare to the “rock” settings?</a:t>
            </a:r>
            <a:endParaRPr/>
          </a:p>
        </p:txBody>
      </p:sp>
      <p:pic>
        <p:nvPicPr>
          <p:cNvPr id="152" name="Google Shape;15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125" y="2631675"/>
            <a:ext cx="8807752" cy="196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Blues Settings</a:t>
            </a:r>
            <a:endParaRPr/>
          </a:p>
        </p:txBody>
      </p:sp>
      <p:sp>
        <p:nvSpPr>
          <p:cNvPr id="158" name="Google Shape;158;p24"/>
          <p:cNvSpPr txBox="1"/>
          <p:nvPr>
            <p:ph idx="1" type="body"/>
          </p:nvPr>
        </p:nvSpPr>
        <p:spPr>
          <a:xfrm>
            <a:off x="311700" y="1152475"/>
            <a:ext cx="8520600" cy="173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Now experiment with these settings ranges for “blues” guitar.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How do they compare to the “rock” and “metal” settings?</a:t>
            </a:r>
            <a:endParaRPr/>
          </a:p>
        </p:txBody>
      </p:sp>
      <p:pic>
        <p:nvPicPr>
          <p:cNvPr id="159" name="Google Shape;159;p24"/>
          <p:cNvPicPr preferRelativeResize="0"/>
          <p:nvPr/>
        </p:nvPicPr>
        <p:blipFill rotWithShape="1">
          <a:blip r:embed="rId3">
            <a:alphaModFix/>
          </a:blip>
          <a:srcRect b="5931" l="0" r="0" t="11115"/>
          <a:stretch/>
        </p:blipFill>
        <p:spPr>
          <a:xfrm>
            <a:off x="565700" y="2761200"/>
            <a:ext cx="7897333" cy="173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Country Settings</a:t>
            </a:r>
            <a:endParaRPr/>
          </a:p>
        </p:txBody>
      </p:sp>
      <p:sp>
        <p:nvSpPr>
          <p:cNvPr id="165" name="Google Shape;165;p25"/>
          <p:cNvSpPr txBox="1"/>
          <p:nvPr>
            <p:ph idx="1" type="body"/>
          </p:nvPr>
        </p:nvSpPr>
        <p:spPr>
          <a:xfrm>
            <a:off x="311700" y="1152475"/>
            <a:ext cx="8520600" cy="17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Now experiment with these settings ranges for “country” guitar.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How do they compare to the “blues” settings?</a:t>
            </a:r>
            <a:endParaRPr/>
          </a:p>
        </p:txBody>
      </p:sp>
      <p:pic>
        <p:nvPicPr>
          <p:cNvPr id="166" name="Google Shape;166;p25"/>
          <p:cNvPicPr preferRelativeResize="0"/>
          <p:nvPr/>
        </p:nvPicPr>
        <p:blipFill rotWithShape="1">
          <a:blip r:embed="rId3">
            <a:alphaModFix/>
          </a:blip>
          <a:srcRect b="3077" l="0" r="0" t="9746"/>
          <a:stretch/>
        </p:blipFill>
        <p:spPr>
          <a:xfrm>
            <a:off x="311701" y="2979850"/>
            <a:ext cx="8255474" cy="184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Quiz #2</a:t>
            </a:r>
            <a:endParaRPr/>
          </a:p>
        </p:txBody>
      </p:sp>
      <p:sp>
        <p:nvSpPr>
          <p:cNvPr id="172" name="Google Shape;172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Which genre sets the “pre” knob the highest?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Which genre sets the “pre” knob the lowest?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Which two genres set the bass knob control between 10 and 12?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Which genre sets treble the highest?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Copy The Tone</a:t>
            </a:r>
            <a:endParaRPr/>
          </a:p>
        </p:txBody>
      </p:sp>
      <p:sp>
        <p:nvSpPr>
          <p:cNvPr id="178" name="Google Shape;178;p27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Let’s use what we have learned about the guitar amp to copy the guitar tone to “Day Tripper” by The Beatles.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Listen carefully to the guitar part and </a:t>
            </a:r>
            <a:r>
              <a:rPr lang="en"/>
              <a:t>adjust</a:t>
            </a:r>
            <a:r>
              <a:rPr lang="en"/>
              <a:t> your guitar and amp controls until your guitar sounds as close to the recording as possible</a:t>
            </a:r>
            <a:endParaRPr/>
          </a:p>
        </p:txBody>
      </p:sp>
      <p:pic>
        <p:nvPicPr>
          <p:cNvPr descr="Provided to YouTube by Universal Music Group&#10;&#10;Day Tripper (Remastered 2015) · The Beatles&#10;&#10;1&#10;&#10;℗ 2015 Calderstone Productions Limited (a division of Universal Music Group)&#10;&#10;Released on: 2000-11-13&#10;&#10;Producer, Studio  Personnel, Mixer: Giles Martin&#10;Studio  Personnel, Mixer: Sam Okell&#10;Studio  Personnel, Mastering  Engineer: Miles Showell&#10;Associated  Performer, Sound  Design: Al Sirkett&#10;Studio  Personnel, Assistant  Mixer: Matt Mysko&#10;Studio  Personnel, Recording  Engineer: Simon Gibson&#10;Studio  Personnel, Recording  Engineer: James Clarke&#10;Studio  Personnel, Recording  Engineer: Andrew Walter&#10;Producer: George Martin&#10;Composer  Lyricist: John Lennon&#10;Composer  Lyricist: Paul McCartney&#10;&#10;Auto-generated by YouTube." id="179" name="Google Shape;179;p27" title="Day Tripper (Remastered 2015)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7400" y="1465600"/>
            <a:ext cx="3932975" cy="221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